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9" r:id="rId2"/>
    <p:sldId id="260" r:id="rId3"/>
    <p:sldId id="272" r:id="rId4"/>
    <p:sldId id="275" r:id="rId5"/>
    <p:sldId id="27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66"/>
    <a:srgbClr val="CC0000"/>
    <a:srgbClr val="99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5/3/2020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5/3/2020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75432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a:t>
            </a:r>
          </a:p>
          <a:p>
            <a:pPr algn="ctr"/>
            <a:r>
              <a:rPr lang="hi-IN" sz="3600" b="1" dirty="0" smtClean="0">
                <a:solidFill>
                  <a:schemeClr val="bg1"/>
                </a:solidFill>
                <a:latin typeface="Arial" pitchFamily="34" charset="0"/>
                <a:cs typeface="Arial" pitchFamily="34" charset="0"/>
              </a:rPr>
              <a:t>कक्षा -</a:t>
            </a:r>
            <a:r>
              <a:rPr lang="en-US" sz="3600" b="1" dirty="0" smtClean="0">
                <a:solidFill>
                  <a:schemeClr val="bg1"/>
                </a:solidFill>
                <a:latin typeface="Arial" pitchFamily="34" charset="0"/>
                <a:cs typeface="Arial" pitchFamily="34" charset="0"/>
              </a:rPr>
              <a:t>I</a:t>
            </a:r>
            <a:r>
              <a:rPr lang="hi-IN" sz="3600" b="1" dirty="0" smtClean="0">
                <a:solidFill>
                  <a:schemeClr val="bg1"/>
                </a:solidFill>
                <a:latin typeface="Arial" pitchFamily="34" charset="0"/>
                <a:cs typeface="Arial" pitchFamily="34" charset="0"/>
              </a:rPr>
              <a:t>X</a:t>
            </a:r>
          </a:p>
          <a:p>
            <a:pPr algn="ctr"/>
            <a:r>
              <a:rPr lang="hi-IN" sz="3600" b="1" dirty="0" smtClean="0">
                <a:solidFill>
                  <a:schemeClr val="bg1"/>
                </a:solidFill>
                <a:latin typeface="Arial" pitchFamily="34" charset="0"/>
                <a:cs typeface="Arial" pitchFamily="34" charset="0"/>
              </a:rPr>
              <a:t> (पूरक पाठ्य-पुस्तक)</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p14="http://schemas.microsoft.com/office/powerpoint/2010/main" xmlns=""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670560"/>
          </a:xfrm>
        </p:spPr>
        <p:txBody>
          <a:bodyPr>
            <a:normAutofit/>
          </a:bodyPr>
          <a:lstStyle/>
          <a:p>
            <a:pPr algn="ctr"/>
            <a:r>
              <a:rPr lang="hi-IN" sz="2800" dirty="0" smtClean="0">
                <a:solidFill>
                  <a:srgbClr val="FF0000"/>
                </a:solidFill>
              </a:rPr>
              <a:t>पाठ-1 इस जल प्रलय में (फणीश्वरनाथ रेणु) </a:t>
            </a:r>
            <a:endParaRPr lang="en-US" sz="2800"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lnSpcReduction="10000"/>
          </a:bodyPr>
          <a:lstStyle/>
          <a:p>
            <a:pPr algn="ctr">
              <a:buNone/>
            </a:pPr>
            <a:r>
              <a:rPr lang="hi-IN" sz="2800" u="sng" dirty="0" smtClean="0">
                <a:solidFill>
                  <a:srgbClr val="FF0000"/>
                </a:solidFill>
              </a:rPr>
              <a:t>लेखक-परिचय </a:t>
            </a:r>
          </a:p>
          <a:p>
            <a:pPr algn="just"/>
            <a:r>
              <a:rPr lang="hi-IN" sz="2000" dirty="0" smtClean="0"/>
              <a:t>  </a:t>
            </a:r>
            <a:r>
              <a:rPr lang="hi-IN" sz="2000" u="sng" dirty="0" smtClean="0">
                <a:solidFill>
                  <a:srgbClr val="FF0000"/>
                </a:solidFill>
              </a:rPr>
              <a:t>फणीश्वरनाथ </a:t>
            </a:r>
            <a:r>
              <a:rPr lang="hi-IN" sz="1800" dirty="0" smtClean="0"/>
              <a:t>फणीश्वर नाथ ' रेणु ' का जन्म 4 मार्च 1921 को बिहार के अररिय जिले में फॉरबिसगंज के पास औराही हिंगना गाँव में हुआ था। उस समय यह पूर्णिया जिले में था। उनकी शिक्षा भारत</a:t>
            </a:r>
            <a:r>
              <a:rPr lang="en-US" sz="1800" dirty="0" smtClean="0"/>
              <a:t> </a:t>
            </a:r>
            <a:r>
              <a:rPr lang="hi-IN" sz="1800" dirty="0" smtClean="0"/>
              <a:t>और नेपाल में हुई। प्रारंभिक शिक्षा फारबिसगंज तथा अररिया में पूरी करने के बाद रेणु ने मैट्रिक नेपाल के विराटनगर के </a:t>
            </a:r>
            <a:r>
              <a:rPr lang="hi-IN" sz="1800" i="1" dirty="0" smtClean="0"/>
              <a:t>विराटनगर आदर्श विद्यालय</a:t>
            </a:r>
            <a:r>
              <a:rPr lang="hi-IN" sz="1800" dirty="0" smtClean="0"/>
              <a:t> से </a:t>
            </a:r>
            <a:r>
              <a:rPr lang="hi-IN" sz="1800" b="1" dirty="0" smtClean="0"/>
              <a:t>कोईराला परिवार</a:t>
            </a:r>
            <a:r>
              <a:rPr lang="hi-IN" sz="1800" dirty="0" smtClean="0"/>
              <a:t> में रहकर की। इन्होने इन्टरमीडिएट काशी हिन्दू विश्वविद्यालय से 1942 में की जिसके बाद वे स्वतंत्रता संग्राम में कूद पड़े। बाद में 1950 में उन्होने नेपाली क्रांतिकारी आन्दोलन में भी हिस्सा लिया जिसके परिणामस्वरुप नेपाल में जनतंत्र की स्थापना हुई। पटना विश्वविद्यालय के विद्यार्थियों के साथ छात्र संघर्ष समिति में सक्रिय रूप से भाग लिया और जयप्रकाश नारायण की सम्पूर्ण क्रांति में अहम भूमिका निभाई। १९५२-५३ के समय वे भीषण रूप से रोगग्रस्त रहे थे जिसके बाद लेखन की ओर उनका झुकाव हुआ। उनके इस काल की झलक उनकी कहानी </a:t>
            </a:r>
            <a:r>
              <a:rPr lang="hi-IN" sz="1800" i="1" dirty="0" smtClean="0"/>
              <a:t>तबे एकला चलो रे</a:t>
            </a:r>
            <a:r>
              <a:rPr lang="hi-IN" sz="1800" dirty="0" smtClean="0"/>
              <a:t> में मिलती है। उन्होने हिन्दी में आंचलिक कथा की नींव रखी। सच्चिदानन्द हीरानन्द वात्स्यायन अज्ञेय एक समकालीन कवि, उनके परम मित्र थे I</a:t>
            </a:r>
            <a:r>
              <a:rPr lang="hi-IN" sz="2000" dirty="0" smtClean="0"/>
              <a:t> </a:t>
            </a:r>
          </a:p>
          <a:p>
            <a:r>
              <a:rPr lang="hi-IN" sz="2000" dirty="0" smtClean="0">
                <a:solidFill>
                  <a:srgbClr val="FF0000"/>
                </a:solidFill>
              </a:rPr>
              <a:t>रचनाएँ:- </a:t>
            </a:r>
            <a:r>
              <a:rPr lang="hi-IN" sz="1800" dirty="0" smtClean="0"/>
              <a:t>मैला आंचल, परती परिकथा, जूलूस, दीर्घतपा, कितने चौराहे, पलटू बाबू रोड (उपन्यास), एक आदिम रात्रि की महक, ठुमरी, </a:t>
            </a:r>
            <a:r>
              <a:rPr lang="hi-IN" sz="1800" u="sng" dirty="0" smtClean="0"/>
              <a:t>अग्निखोर,</a:t>
            </a:r>
            <a:r>
              <a:rPr lang="hi-IN" sz="1800" dirty="0" smtClean="0"/>
              <a:t>अच्छे आदमी I अपने प्रथम उपन्यास 'मैला आंचल' के लिये उन्हें पद्मश्री से सम्मानित किया गया।</a:t>
            </a:r>
          </a:p>
          <a:p>
            <a:pPr>
              <a:buNone/>
            </a:pPr>
            <a:endParaRPr lang="hi-IN" sz="1800" dirty="0" smtClean="0"/>
          </a:p>
          <a:p>
            <a:endParaRPr lang="hi-IN" sz="1800" dirty="0" smtClean="0"/>
          </a:p>
          <a:p>
            <a:pPr algn="just">
              <a:buNone/>
            </a:pPr>
            <a:endParaRPr lang="hi-IN"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670560"/>
          </a:xfrm>
        </p:spPr>
        <p:txBody>
          <a:bodyPr>
            <a:normAutofit fontScale="90000"/>
          </a:bodyPr>
          <a:lstStyle/>
          <a:p>
            <a:pPr algn="ctr"/>
            <a:r>
              <a:rPr lang="hi-IN" sz="3200" dirty="0" smtClean="0">
                <a:solidFill>
                  <a:srgbClr val="FF0000"/>
                </a:solidFill>
              </a:rPr>
              <a:t>पाठ-1 इस जल प्रलय में (फणीश्वरनाथ रेणु) </a:t>
            </a:r>
            <a:endParaRPr lang="en-US" sz="3200"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a:bodyPr>
          <a:lstStyle/>
          <a:p>
            <a:pPr algn="ctr">
              <a:buNone/>
            </a:pPr>
            <a:r>
              <a:rPr lang="hi-IN" sz="2800" u="sng" dirty="0" smtClean="0">
                <a:solidFill>
                  <a:srgbClr val="FF0000"/>
                </a:solidFill>
              </a:rPr>
              <a:t>महत्वपूर्ण तथ्य </a:t>
            </a:r>
          </a:p>
          <a:p>
            <a:pPr marL="514350" indent="-514350">
              <a:buAutoNum type="romanLcParenR"/>
            </a:pPr>
            <a:r>
              <a:rPr lang="hi-IN" sz="2000" dirty="0" smtClean="0"/>
              <a:t>रेणु आंचलिक कथाकार के रूप में प्रसिद्ध है  </a:t>
            </a:r>
            <a:r>
              <a:rPr lang="hi-IN" sz="2000" dirty="0" smtClean="0"/>
              <a:t>I</a:t>
            </a:r>
          </a:p>
          <a:p>
            <a:pPr marL="514350" indent="-514350">
              <a:buAutoNum type="romanLcParenR"/>
            </a:pPr>
            <a:r>
              <a:rPr lang="hi-IN" sz="2000" dirty="0" smtClean="0"/>
              <a:t>ग्रामीण जीवन का रागात्मक एवं रसात्मक चित्र खिचा है I</a:t>
            </a:r>
            <a:endParaRPr lang="hi-IN" sz="2000" dirty="0" smtClean="0"/>
          </a:p>
          <a:p>
            <a:pPr marL="514350" indent="-514350">
              <a:buAutoNum type="romanLcParenR"/>
            </a:pPr>
            <a:r>
              <a:rPr lang="hi-IN" sz="2000" dirty="0" smtClean="0"/>
              <a:t>1975 ई० में पटना में आए प्रलयकारी बढ़ का अत्यंत रोमांचकारी वर्णन किया है I</a:t>
            </a:r>
            <a:endParaRPr lang="hi-IN" sz="2000" dirty="0" smtClean="0"/>
          </a:p>
          <a:p>
            <a:pPr marL="514350" indent="-514350">
              <a:buAutoNum type="romanLcParenR"/>
            </a:pPr>
            <a:r>
              <a:rPr lang="hi-IN" sz="2000" dirty="0" smtClean="0"/>
              <a:t>कठिन प्राकृतिक आपदा के समय की मानवीय विवशता का चित्रण I</a:t>
            </a:r>
            <a:endParaRPr lang="hi-IN" sz="2000" dirty="0" smtClean="0"/>
          </a:p>
          <a:p>
            <a:pPr marL="514350" indent="-514350">
              <a:buAutoNum type="romanLcParenR"/>
            </a:pPr>
            <a:r>
              <a:rPr lang="hi-IN" sz="2000" dirty="0" smtClean="0"/>
              <a:t>लेकः इस बढ़ की विभीषिका के प्रत्यक्षदर्शी रहे है I</a:t>
            </a:r>
            <a:endParaRPr lang="hi-IN" sz="2000" dirty="0" smtClean="0"/>
          </a:p>
          <a:p>
            <a:pPr marL="514350" indent="-514350">
              <a:buAutoNum type="romanLcParenR"/>
            </a:pPr>
            <a:r>
              <a:rPr lang="hi-IN" sz="2000" dirty="0" smtClean="0"/>
              <a:t>इस परिस्थिति में लोगों द्वारा दैनिक जीवन की वस्तुओं का संकलन  </a:t>
            </a:r>
            <a:r>
              <a:rPr lang="hi-IN" sz="2000" dirty="0" smtClean="0"/>
              <a:t>I</a:t>
            </a:r>
          </a:p>
          <a:p>
            <a:pPr marL="514350" indent="-514350">
              <a:buAutoNum type="romanLcParenR"/>
            </a:pPr>
            <a:r>
              <a:rPr lang="hi-IN" sz="2000" dirty="0" smtClean="0"/>
              <a:t>ऐसी परिस्थितियों में हमारा योगदान I</a:t>
            </a:r>
            <a:endParaRPr lang="hi-IN" sz="2000" dirty="0" smtClean="0"/>
          </a:p>
          <a:p>
            <a:pPr marL="514350" indent="-514350">
              <a:buAutoNum type="romanLcParenR"/>
            </a:pPr>
            <a:r>
              <a:rPr lang="hi-IN" sz="2000" dirty="0" smtClean="0"/>
              <a:t>कुछ लोगों की संवेदनहीनता का भी वर्णन है I</a:t>
            </a:r>
            <a:endParaRPr lang="hi-IN" sz="2000" dirty="0" smtClean="0"/>
          </a:p>
          <a:p>
            <a:pPr marL="514350" indent="-514350">
              <a:buAutoNum type="romanLcParenR"/>
            </a:pPr>
            <a:r>
              <a:rPr lang="hi-IN" sz="2000" dirty="0" smtClean="0"/>
              <a:t>ऐसी परिस्थिति में रेडिओ एवं जनसंपर्क विभाग का योगदान  </a:t>
            </a:r>
            <a:r>
              <a:rPr lang="hi-IN" sz="2000" dirty="0" smtClean="0"/>
              <a:t>I</a:t>
            </a:r>
          </a:p>
          <a:p>
            <a:pPr marL="514350" indent="-514350">
              <a:buAutoNum type="romanLcParenR"/>
            </a:pPr>
            <a:r>
              <a:rPr lang="hi-IN" sz="2000" dirty="0" smtClean="0"/>
              <a:t>ऐसे हालत में लोगों के दिनचर्या का वर्णन किया गया है I</a:t>
            </a:r>
            <a:endParaRPr lang="hi-IN" sz="2000" dirty="0" smtClean="0"/>
          </a:p>
          <a:p>
            <a:pPr marL="514350" indent="-514350">
              <a:buAutoNum type="romanLcParenR"/>
            </a:pPr>
            <a:r>
              <a:rPr lang="hi-IN" sz="2000" dirty="0" smtClean="0"/>
              <a:t>ऐसी परिस्थितियों में अफवाहों का नतीजा I</a:t>
            </a:r>
            <a:endParaRPr lang="hi-IN" sz="2000" dirty="0" smtClean="0"/>
          </a:p>
          <a:p>
            <a:pPr algn="ctr">
              <a:buNone/>
            </a:pPr>
            <a:endParaRPr lang="hi-IN" sz="2800" u="sng" dirty="0" smtClean="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239000" cy="685800"/>
          </a:xfrm>
        </p:spPr>
        <p:txBody>
          <a:bodyPr>
            <a:normAutofit/>
          </a:bodyPr>
          <a:lstStyle/>
          <a:p>
            <a:r>
              <a:rPr lang="en-US" sz="4000" dirty="0" smtClean="0">
                <a:solidFill>
                  <a:srgbClr val="FF0000"/>
                </a:solidFill>
              </a:rPr>
              <a:t>  </a:t>
            </a:r>
            <a:r>
              <a:rPr lang="hi-IN" sz="2800" dirty="0" smtClean="0">
                <a:solidFill>
                  <a:srgbClr val="FF0000"/>
                </a:solidFill>
              </a:rPr>
              <a:t>पाठ-1 इस जल प्रलय में (फणीश्वरनाथ रेणु) </a:t>
            </a:r>
            <a:endParaRPr lang="en-US" dirty="0"/>
          </a:p>
        </p:txBody>
      </p:sp>
      <p:sp>
        <p:nvSpPr>
          <p:cNvPr id="3" name="Content Placeholder 2"/>
          <p:cNvSpPr>
            <a:spLocks noGrp="1"/>
          </p:cNvSpPr>
          <p:nvPr>
            <p:ph idx="1"/>
          </p:nvPr>
        </p:nvSpPr>
        <p:spPr>
          <a:xfrm>
            <a:off x="381000" y="1524000"/>
            <a:ext cx="7391400" cy="4998720"/>
          </a:xfrm>
        </p:spPr>
        <p:txBody>
          <a:bodyPr>
            <a:normAutofit/>
          </a:bodyPr>
          <a:lstStyle/>
          <a:p>
            <a:pPr>
              <a:buNone/>
            </a:pPr>
            <a:r>
              <a:rPr lang="hi-IN" dirty="0" smtClean="0">
                <a:solidFill>
                  <a:srgbClr val="000099"/>
                </a:solidFill>
              </a:rPr>
              <a:t>इस विडियो को देखें :-</a:t>
            </a:r>
          </a:p>
          <a:p>
            <a:pPr>
              <a:buNone/>
            </a:pPr>
            <a:endParaRPr lang="hi-IN" dirty="0" smtClean="0">
              <a:solidFill>
                <a:srgbClr val="000099"/>
              </a:solidFill>
            </a:endParaRPr>
          </a:p>
          <a:p>
            <a:r>
              <a:rPr lang="en-US" sz="2000" dirty="0" smtClean="0">
                <a:solidFill>
                  <a:srgbClr val="000066"/>
                </a:solidFill>
              </a:rPr>
              <a:t>https</a:t>
            </a:r>
            <a:r>
              <a:rPr lang="en-US" sz="2000" dirty="0" smtClean="0">
                <a:solidFill>
                  <a:srgbClr val="000066"/>
                </a:solidFill>
              </a:rPr>
              <a:t>://</a:t>
            </a:r>
            <a:r>
              <a:rPr lang="en-US" sz="2000" dirty="0" smtClean="0">
                <a:solidFill>
                  <a:srgbClr val="000066"/>
                </a:solidFill>
              </a:rPr>
              <a:t>www.youtube.com/watch?v=Kzj7xNxOloc</a:t>
            </a:r>
            <a:endParaRPr lang="hi-IN" sz="2000" smtClean="0">
              <a:solidFill>
                <a:srgbClr val="000066"/>
              </a:solidFill>
            </a:endParaRPr>
          </a:p>
          <a:p>
            <a:endParaRPr lang="hi-IN" sz="2000" dirty="0" smtClean="0">
              <a:solidFill>
                <a:srgbClr val="000066"/>
              </a:solidFill>
            </a:endParaRPr>
          </a:p>
          <a:p>
            <a:endParaRPr lang="hi-IN" sz="2000" dirty="0" smtClean="0">
              <a:solidFill>
                <a:srgbClr val="000066"/>
              </a:solidFill>
            </a:endParaRPr>
          </a:p>
          <a:p>
            <a:r>
              <a:rPr lang="en-US" sz="2000" dirty="0" smtClean="0">
                <a:solidFill>
                  <a:srgbClr val="000066"/>
                </a:solidFill>
              </a:rPr>
              <a:t>https://</a:t>
            </a:r>
            <a:r>
              <a:rPr lang="en-US" sz="2000" dirty="0" smtClean="0">
                <a:solidFill>
                  <a:srgbClr val="000066"/>
                </a:solidFill>
              </a:rPr>
              <a:t>www.youtube.com/watch?v=8bgQhoYhi9I</a:t>
            </a:r>
            <a:endParaRPr lang="hi-IN" sz="2000" dirty="0" smtClean="0">
              <a:solidFill>
                <a:srgbClr val="000066"/>
              </a:solidFill>
            </a:endParaRPr>
          </a:p>
          <a:p>
            <a:endParaRPr lang="hi-IN" sz="2000" dirty="0" smtClean="0">
              <a:solidFill>
                <a:srgbClr val="000066"/>
              </a:solidFill>
            </a:endParaRPr>
          </a:p>
          <a:p>
            <a:endParaRPr lang="hi-IN" sz="2000" dirty="0" smtClean="0">
              <a:solidFill>
                <a:srgbClr val="000066"/>
              </a:solidFill>
            </a:endParaRPr>
          </a:p>
          <a:p>
            <a:endParaRPr lang="hi-IN" sz="2000" dirty="0" smtClean="0">
              <a:solidFill>
                <a:srgbClr val="000066"/>
              </a:solidFill>
            </a:endParaRPr>
          </a:p>
          <a:p>
            <a:endParaRPr lang="hi-IN" sz="2000" dirty="0" smtClean="0">
              <a:solidFill>
                <a:srgbClr val="000066"/>
              </a:solidFill>
            </a:endParaRPr>
          </a:p>
          <a:p>
            <a:r>
              <a:rPr lang="hi-IN" sz="2800" dirty="0" smtClean="0">
                <a:solidFill>
                  <a:srgbClr val="000066"/>
                </a:solidFill>
              </a:rPr>
              <a:t>सौजन्य से :-                 हिंदी विभाग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239000" cy="838200"/>
          </a:xfrm>
        </p:spPr>
        <p:txBody>
          <a:bodyPr/>
          <a:lstStyle/>
          <a:p>
            <a:r>
              <a:rPr lang="hi-IN" sz="4000" dirty="0" smtClean="0">
                <a:solidFill>
                  <a:srgbClr val="FF0000"/>
                </a:solidFill>
              </a:rPr>
              <a:t>पाठ-1 दो बैलों की कथा (प्रेमचंद) </a:t>
            </a:r>
            <a:endParaRPr lang="en-US" dirty="0"/>
          </a:p>
        </p:txBody>
      </p:sp>
      <p:sp>
        <p:nvSpPr>
          <p:cNvPr id="3" name="Content Placeholder 2"/>
          <p:cNvSpPr>
            <a:spLocks noGrp="1"/>
          </p:cNvSpPr>
          <p:nvPr>
            <p:ph idx="1"/>
          </p:nvPr>
        </p:nvSpPr>
        <p:spPr/>
        <p:txBody>
          <a:bodyPr>
            <a:normAutofit/>
          </a:bodyPr>
          <a:lstStyle/>
          <a:p>
            <a:pPr algn="ctr">
              <a:buNone/>
            </a:pPr>
            <a:r>
              <a:rPr lang="hi-IN" sz="3200" u="sng" dirty="0" smtClean="0"/>
              <a:t>गृहकार्य</a:t>
            </a:r>
          </a:p>
          <a:p>
            <a:pPr>
              <a:buNone/>
            </a:pPr>
            <a:endParaRPr lang="en-US" sz="1800" dirty="0" smtClean="0"/>
          </a:p>
          <a:p>
            <a:pPr>
              <a:buNone/>
            </a:pPr>
            <a:r>
              <a:rPr lang="hi-IN" sz="3200" dirty="0" smtClean="0"/>
              <a:t>सौजैन्य से :- (हिंदी विभाग) </a:t>
            </a:r>
          </a:p>
          <a:p>
            <a:pPr algn="r">
              <a:buNone/>
            </a:pPr>
            <a:r>
              <a:rPr lang="hi-IN" sz="3200" u="sng" dirty="0" smtClean="0"/>
              <a:t>धन्यवाद !</a:t>
            </a:r>
            <a:r>
              <a:rPr lang="hi-IN" sz="8800" u="sng" dirty="0" smtClean="0"/>
              <a:t>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1102</TotalTime>
  <Words>203</Words>
  <Application>Microsoft Office PowerPoint</Application>
  <PresentationFormat>On-screen Show (4:3)</PresentationFormat>
  <Paragraphs>40</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Opulent</vt:lpstr>
      <vt:lpstr>Slide 1</vt:lpstr>
      <vt:lpstr>पाठ-1 इस जल प्रलय में (फणीश्वरनाथ रेणु) </vt:lpstr>
      <vt:lpstr>पाठ-1 इस जल प्रलय में (फणीश्वरनाथ रेणु) </vt:lpstr>
      <vt:lpstr>  पाठ-1 इस जल प्रलय में (फणीश्वरनाथ रेणु) </vt:lpstr>
      <vt:lpstr>पाठ-1 दो बैलों की कथा (प्रेमचंद)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123</cp:revision>
  <dcterms:created xsi:type="dcterms:W3CDTF">2006-08-16T00:00:00Z</dcterms:created>
  <dcterms:modified xsi:type="dcterms:W3CDTF">2020-05-03T06:39:21Z</dcterms:modified>
</cp:coreProperties>
</file>